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9" r:id="rId3"/>
    <p:sldId id="270" r:id="rId4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clrMru>
    <a:srgbClr val="FFFF99"/>
    <a:srgbClr val="FFCC66"/>
    <a:srgbClr val="FFFFCC"/>
    <a:srgbClr val="ECDAC6"/>
    <a:srgbClr val="000066"/>
    <a:srgbClr val="FFCC00"/>
    <a:srgbClr val="666699"/>
    <a:srgbClr val="88A3A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338" autoAdjust="0"/>
  </p:normalViewPr>
  <p:slideViewPr>
    <p:cSldViewPr>
      <p:cViewPr varScale="1">
        <p:scale>
          <a:sx n="64" d="100"/>
          <a:sy n="64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53720A-F2A6-41BD-8B2C-EF8238199A4C}" type="datetimeFigureOut">
              <a:rPr lang="en-US"/>
              <a:pPr>
                <a:defRPr/>
              </a:pPr>
              <a:t>11/29/2010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4AA96BB-E1E0-43ED-94D7-BCA0AA504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FFFBAB-1CC8-4B41-B5B0-B194C36B95A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FFFBAB-1CC8-4B41-B5B0-B194C36B95A5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FFFBAB-1CC8-4B41-B5B0-B194C36B95A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0A07-02B3-40A8-82FA-3EEE853E29D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F136A-B6EE-48D6-B77C-6851212B6BB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CABA-7E9F-4B67-9261-ED9CB01F678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1D05A-CD76-4C75-BE6E-423BC93CE30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9BD7C-5626-4431-AE94-781371F6B67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84AC0-3AF9-4117-B3AD-D5F6F6DBB9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14D92-4CE7-4D0B-87E2-6DD7F1DD555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67B20-61DC-47E4-81F6-B393053D520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12675-AE6D-4B87-8595-6C22DE362BF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044FC-0285-4003-B233-D464E1069D8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323B2-507B-4587-A57A-1FD4EADCBE0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96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9667456-3D44-4613-9672-7A4F3F9F474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nut 29"/>
          <p:cNvSpPr/>
          <p:nvPr/>
        </p:nvSpPr>
        <p:spPr bwMode="auto">
          <a:xfrm>
            <a:off x="3233058" y="2318658"/>
            <a:ext cx="2514600" cy="2481942"/>
          </a:xfrm>
          <a:prstGeom prst="donu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61" name="TextBox 35"/>
          <p:cNvSpPr txBox="1">
            <a:spLocks noChangeArrowheads="1"/>
          </p:cNvSpPr>
          <p:nvPr/>
        </p:nvSpPr>
        <p:spPr bwMode="auto">
          <a:xfrm>
            <a:off x="3967845" y="3194961"/>
            <a:ext cx="1066800" cy="57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Risk </a:t>
            </a:r>
          </a:p>
          <a:p>
            <a:pPr algn="ctr"/>
            <a:r>
              <a:rPr lang="en-US" sz="1400" b="1" dirty="0" smtClean="0">
                <a:latin typeface="Calibri" pitchFamily="34" charset="0"/>
              </a:rPr>
              <a:t>Audiences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37" name="Donut 36"/>
          <p:cNvSpPr/>
          <p:nvPr/>
        </p:nvSpPr>
        <p:spPr bwMode="auto">
          <a:xfrm>
            <a:off x="2667000" y="1752599"/>
            <a:ext cx="3657600" cy="3565071"/>
          </a:xfrm>
          <a:prstGeom prst="donut">
            <a:avLst>
              <a:gd name="adj" fmla="val 1625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63" name="TextBox 37"/>
          <p:cNvSpPr txBox="1">
            <a:spLocks noChangeArrowheads="1"/>
          </p:cNvSpPr>
          <p:nvPr/>
        </p:nvSpPr>
        <p:spPr bwMode="auto">
          <a:xfrm>
            <a:off x="3276600" y="2667000"/>
            <a:ext cx="2438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1</a:t>
            </a:r>
            <a:r>
              <a:rPr lang="en-US" sz="1400" b="1" baseline="30000" dirty="0" smtClean="0">
                <a:latin typeface="Calibri" pitchFamily="34" charset="0"/>
              </a:rPr>
              <a:t>st</a:t>
            </a:r>
            <a:r>
              <a:rPr lang="en-US" sz="1400" b="1" dirty="0" smtClean="0">
                <a:latin typeface="Calibri" pitchFamily="34" charset="0"/>
              </a:rPr>
              <a:t> Responders</a:t>
            </a:r>
          </a:p>
        </p:txBody>
      </p:sp>
      <p:sp>
        <p:nvSpPr>
          <p:cNvPr id="2064" name="TextBox 38"/>
          <p:cNvSpPr txBox="1">
            <a:spLocks noChangeArrowheads="1"/>
          </p:cNvSpPr>
          <p:nvPr/>
        </p:nvSpPr>
        <p:spPr bwMode="auto">
          <a:xfrm>
            <a:off x="3276600" y="20574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>
                <a:gd name="adj" fmla="val 10547769"/>
              </a:avLst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Business and Industry </a:t>
            </a:r>
          </a:p>
        </p:txBody>
      </p:sp>
      <p:sp>
        <p:nvSpPr>
          <p:cNvPr id="24" name="Donut 23"/>
          <p:cNvSpPr/>
          <p:nvPr/>
        </p:nvSpPr>
        <p:spPr bwMode="auto">
          <a:xfrm>
            <a:off x="2073730" y="1175658"/>
            <a:ext cx="4800600" cy="4724400"/>
          </a:xfrm>
          <a:prstGeom prst="donut">
            <a:avLst>
              <a:gd name="adj" fmla="val 1284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nut 26"/>
          <p:cNvSpPr/>
          <p:nvPr/>
        </p:nvSpPr>
        <p:spPr bwMode="auto">
          <a:xfrm>
            <a:off x="1524000" y="674916"/>
            <a:ext cx="5867400" cy="5791199"/>
          </a:xfrm>
          <a:prstGeom prst="donut">
            <a:avLst>
              <a:gd name="adj" fmla="val 990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38"/>
          <p:cNvSpPr txBox="1">
            <a:spLocks noChangeArrowheads="1"/>
          </p:cNvSpPr>
          <p:nvPr/>
        </p:nvSpPr>
        <p:spPr bwMode="auto">
          <a:xfrm>
            <a:off x="3347356" y="876303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National Environment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8" name="TextBox 38"/>
          <p:cNvSpPr txBox="1">
            <a:spLocks noChangeArrowheads="1"/>
          </p:cNvSpPr>
          <p:nvPr/>
        </p:nvSpPr>
        <p:spPr bwMode="auto">
          <a:xfrm>
            <a:off x="2971801" y="1447800"/>
            <a:ext cx="2971800" cy="1981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>
                <a:gd name="adj" fmla="val 10834496"/>
              </a:avLst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Community, Services, Products</a:t>
            </a:r>
          </a:p>
        </p:txBody>
      </p:sp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3429000" y="2514600"/>
            <a:ext cx="2182587" cy="195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370752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Partners, Family, Peers, HCW, Volunteers, Peer groups</a:t>
            </a:r>
          </a:p>
        </p:txBody>
      </p:sp>
      <p:sp>
        <p:nvSpPr>
          <p:cNvPr id="20" name="TextBox 37"/>
          <p:cNvSpPr txBox="1">
            <a:spLocks noChangeArrowheads="1"/>
          </p:cNvSpPr>
          <p:nvPr/>
        </p:nvSpPr>
        <p:spPr bwMode="auto">
          <a:xfrm>
            <a:off x="3352800" y="3048000"/>
            <a:ext cx="2247903" cy="195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370752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Employers, Managers</a:t>
            </a: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2514600" y="3439884"/>
            <a:ext cx="385898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277978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Policy, Regulations, Religion, Economics, Political</a:t>
            </a:r>
          </a:p>
        </p:txBody>
      </p:sp>
      <p:sp>
        <p:nvSpPr>
          <p:cNvPr id="22" name="TextBox 37"/>
          <p:cNvSpPr txBox="1">
            <a:spLocks noChangeArrowheads="1"/>
          </p:cNvSpPr>
          <p:nvPr/>
        </p:nvSpPr>
        <p:spPr bwMode="auto">
          <a:xfrm>
            <a:off x="2514600" y="2073729"/>
            <a:ext cx="390797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277978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Community Leaders, Pharmacies, Traditional Healer, District Officials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smtClean="0">
                <a:ln w="18415" cap="flat" cmpd="sng" algn="ctr">
                  <a:solidFill>
                    <a:srgbClr val="FFFFFF">
                      <a:alpha val="2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/>
                <a:cs typeface="Calibri"/>
              </a:rPr>
              <a:t>Malaria and Dengue Audiences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nut 29"/>
          <p:cNvSpPr/>
          <p:nvPr/>
        </p:nvSpPr>
        <p:spPr bwMode="auto">
          <a:xfrm>
            <a:off x="3233058" y="2318658"/>
            <a:ext cx="2514600" cy="2481942"/>
          </a:xfrm>
          <a:prstGeom prst="donu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61" name="TextBox 35"/>
          <p:cNvSpPr txBox="1">
            <a:spLocks noChangeArrowheads="1"/>
          </p:cNvSpPr>
          <p:nvPr/>
        </p:nvSpPr>
        <p:spPr bwMode="auto">
          <a:xfrm>
            <a:off x="3967845" y="3194961"/>
            <a:ext cx="1066800" cy="57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Risk </a:t>
            </a:r>
          </a:p>
          <a:p>
            <a:pPr algn="ctr"/>
            <a:r>
              <a:rPr lang="en-US" sz="1400" b="1" dirty="0" smtClean="0">
                <a:latin typeface="Calibri" pitchFamily="34" charset="0"/>
              </a:rPr>
              <a:t>Audiences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37" name="Donut 36"/>
          <p:cNvSpPr/>
          <p:nvPr/>
        </p:nvSpPr>
        <p:spPr bwMode="auto">
          <a:xfrm>
            <a:off x="2667000" y="1752599"/>
            <a:ext cx="3657600" cy="3565071"/>
          </a:xfrm>
          <a:prstGeom prst="donut">
            <a:avLst>
              <a:gd name="adj" fmla="val 1625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63" name="TextBox 37"/>
          <p:cNvSpPr txBox="1">
            <a:spLocks noChangeArrowheads="1"/>
          </p:cNvSpPr>
          <p:nvPr/>
        </p:nvSpPr>
        <p:spPr bwMode="auto">
          <a:xfrm>
            <a:off x="3276600" y="2667000"/>
            <a:ext cx="2438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1</a:t>
            </a:r>
            <a:r>
              <a:rPr lang="en-US" sz="1400" b="1" baseline="30000" dirty="0" smtClean="0">
                <a:latin typeface="Calibri" pitchFamily="34" charset="0"/>
              </a:rPr>
              <a:t>st</a:t>
            </a:r>
            <a:r>
              <a:rPr lang="en-US" sz="1400" b="1" dirty="0" smtClean="0">
                <a:latin typeface="Calibri" pitchFamily="34" charset="0"/>
              </a:rPr>
              <a:t> Responders</a:t>
            </a:r>
          </a:p>
        </p:txBody>
      </p:sp>
      <p:sp>
        <p:nvSpPr>
          <p:cNvPr id="2064" name="TextBox 38"/>
          <p:cNvSpPr txBox="1">
            <a:spLocks noChangeArrowheads="1"/>
          </p:cNvSpPr>
          <p:nvPr/>
        </p:nvSpPr>
        <p:spPr bwMode="auto">
          <a:xfrm>
            <a:off x="3276600" y="20574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>
                <a:gd name="adj" fmla="val 10547769"/>
              </a:avLst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Business and Industry </a:t>
            </a:r>
          </a:p>
        </p:txBody>
      </p:sp>
      <p:sp>
        <p:nvSpPr>
          <p:cNvPr id="24" name="Donut 23"/>
          <p:cNvSpPr/>
          <p:nvPr/>
        </p:nvSpPr>
        <p:spPr bwMode="auto">
          <a:xfrm>
            <a:off x="2073730" y="1175658"/>
            <a:ext cx="4800600" cy="4724400"/>
          </a:xfrm>
          <a:prstGeom prst="donut">
            <a:avLst>
              <a:gd name="adj" fmla="val 1284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nut 26"/>
          <p:cNvSpPr/>
          <p:nvPr/>
        </p:nvSpPr>
        <p:spPr bwMode="auto">
          <a:xfrm>
            <a:off x="1524000" y="674916"/>
            <a:ext cx="5867400" cy="5791199"/>
          </a:xfrm>
          <a:prstGeom prst="donut">
            <a:avLst>
              <a:gd name="adj" fmla="val 990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38"/>
          <p:cNvSpPr txBox="1">
            <a:spLocks noChangeArrowheads="1"/>
          </p:cNvSpPr>
          <p:nvPr/>
        </p:nvSpPr>
        <p:spPr bwMode="auto">
          <a:xfrm>
            <a:off x="3347356" y="876303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National Environment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8" name="TextBox 38"/>
          <p:cNvSpPr txBox="1">
            <a:spLocks noChangeArrowheads="1"/>
          </p:cNvSpPr>
          <p:nvPr/>
        </p:nvSpPr>
        <p:spPr bwMode="auto">
          <a:xfrm>
            <a:off x="2971801" y="1447800"/>
            <a:ext cx="2971800" cy="1981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>
                <a:gd name="adj" fmla="val 10834496"/>
              </a:avLst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Community, Services, Products</a:t>
            </a:r>
          </a:p>
        </p:txBody>
      </p:sp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3429000" y="2514600"/>
            <a:ext cx="2182587" cy="195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370752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Partners, Family, Peers, HCW, Volunteers, Peer groups</a:t>
            </a:r>
          </a:p>
        </p:txBody>
      </p:sp>
      <p:sp>
        <p:nvSpPr>
          <p:cNvPr id="20" name="TextBox 37"/>
          <p:cNvSpPr txBox="1">
            <a:spLocks noChangeArrowheads="1"/>
          </p:cNvSpPr>
          <p:nvPr/>
        </p:nvSpPr>
        <p:spPr bwMode="auto">
          <a:xfrm>
            <a:off x="3352800" y="3048000"/>
            <a:ext cx="2247903" cy="195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370752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Employers, Managers</a:t>
            </a: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2514600" y="3439884"/>
            <a:ext cx="385898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277978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Policy, Regulations, Religion, Economics, Political</a:t>
            </a:r>
          </a:p>
        </p:txBody>
      </p:sp>
      <p:sp>
        <p:nvSpPr>
          <p:cNvPr id="22" name="TextBox 37"/>
          <p:cNvSpPr txBox="1">
            <a:spLocks noChangeArrowheads="1"/>
          </p:cNvSpPr>
          <p:nvPr/>
        </p:nvSpPr>
        <p:spPr bwMode="auto">
          <a:xfrm>
            <a:off x="2514600" y="2073729"/>
            <a:ext cx="390797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277978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Community Leaders, Pharmacies, Traditional Healer, District Officials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smtClean="0">
                <a:ln w="18415" cap="flat" cmpd="sng" algn="ctr">
                  <a:solidFill>
                    <a:srgbClr val="FFFFFF">
                      <a:alpha val="2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/>
                <a:cs typeface="Calibri"/>
              </a:rPr>
              <a:t>Malaria and Dengue Audiences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858000" y="609600"/>
          <a:ext cx="2057400" cy="420624"/>
        </p:xfrm>
        <a:graphic>
          <a:graphicData uri="http://schemas.openxmlformats.org/drawingml/2006/table">
            <a:tbl>
              <a:tblPr/>
              <a:tblGrid>
                <a:gridCol w="2057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u="none" dirty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Right Arrow 16"/>
          <p:cNvSpPr/>
          <p:nvPr/>
        </p:nvSpPr>
        <p:spPr>
          <a:xfrm rot="19994950" flipH="1">
            <a:off x="5970701" y="543833"/>
            <a:ext cx="1685644" cy="11983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6781800" y="609600"/>
            <a:ext cx="21336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1775" indent="-23177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Gill Sans MT"/>
                <a:ea typeface="Cambria"/>
                <a:cs typeface="Tahoma"/>
              </a:rPr>
              <a:t>Advocacy and Coordination </a:t>
            </a:r>
            <a:endParaRPr lang="en-US" sz="2000" dirty="0" smtClean="0">
              <a:solidFill>
                <a:schemeClr val="tx1"/>
              </a:solidFill>
              <a:latin typeface="Cambria"/>
              <a:ea typeface="Cambria"/>
              <a:cs typeface="Times New Roman"/>
            </a:endParaRPr>
          </a:p>
          <a:p>
            <a:pPr marL="231775" indent="-23177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Gill Sans MT"/>
                <a:ea typeface="Cambria"/>
                <a:cs typeface="Tahoma"/>
              </a:rPr>
              <a:t>Research and dissemination</a:t>
            </a:r>
            <a:endParaRPr lang="en-US" sz="2000" dirty="0" smtClean="0">
              <a:solidFill>
                <a:schemeClr val="tx1"/>
              </a:solidFill>
              <a:latin typeface="Cambria"/>
              <a:ea typeface="Cambria"/>
              <a:cs typeface="Times New Roman"/>
            </a:endParaRPr>
          </a:p>
          <a:p>
            <a:pPr marL="231775" indent="-231775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Gill Sans MT"/>
                <a:ea typeface="Cambria"/>
                <a:cs typeface="Times New Roman"/>
              </a:rPr>
              <a:t>Advocacy materials</a:t>
            </a:r>
            <a:r>
              <a:rPr lang="en-US" sz="1600" dirty="0" smtClean="0">
                <a:solidFill>
                  <a:schemeClr val="tx1"/>
                </a:solidFill>
                <a:latin typeface="Gill Sans MT"/>
                <a:ea typeface="Cambria"/>
                <a:cs typeface="Tahoma"/>
              </a:rPr>
              <a:t> </a:t>
            </a:r>
            <a:endParaRPr lang="en-US" sz="2000" dirty="0">
              <a:solidFill>
                <a:schemeClr val="tx1"/>
              </a:solidFill>
              <a:latin typeface="Cambria"/>
              <a:ea typeface="Cambria"/>
              <a:cs typeface="Times New Roman"/>
            </a:endParaRPr>
          </a:p>
        </p:txBody>
      </p:sp>
      <p:sp>
        <p:nvSpPr>
          <p:cNvPr id="31" name="Right Arrow 30"/>
          <p:cNvSpPr/>
          <p:nvPr/>
        </p:nvSpPr>
        <p:spPr>
          <a:xfrm rot="1253113">
            <a:off x="2313237" y="1511136"/>
            <a:ext cx="1445140" cy="1274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609600" y="304800"/>
            <a:ext cx="2286000" cy="259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31775" indent="-23177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MS Mincho"/>
              </a:rPr>
              <a:t>Training and support </a:t>
            </a:r>
          </a:p>
          <a:p>
            <a:pPr marL="231775" indent="-23177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MS Mincho"/>
              </a:rPr>
              <a:t>Advocacy </a:t>
            </a:r>
            <a:endParaRPr lang="en-US" sz="1800" dirty="0" smtClean="0">
              <a:solidFill>
                <a:schemeClr val="tx1"/>
              </a:solidFill>
              <a:latin typeface="Gill Sans MT" pitchFamily="34" charset="0"/>
            </a:endParaRPr>
          </a:p>
          <a:p>
            <a:pPr marL="231775" lvl="0" indent="-23177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MS Mincho"/>
              </a:rPr>
              <a:t>Public Relations</a:t>
            </a:r>
            <a:endParaRPr lang="en-US" sz="1800" dirty="0" smtClean="0">
              <a:solidFill>
                <a:schemeClr val="tx1"/>
              </a:solidFill>
              <a:latin typeface="Gill Sans MT" pitchFamily="34" charset="0"/>
            </a:endParaRPr>
          </a:p>
          <a:p>
            <a:pPr marL="231775" lvl="0" indent="-23177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MS Mincho"/>
              </a:rPr>
              <a:t>Web site</a:t>
            </a:r>
            <a:endParaRPr lang="en-US" sz="1800" dirty="0" smtClean="0">
              <a:solidFill>
                <a:schemeClr val="tx1"/>
              </a:solidFill>
              <a:latin typeface="Gill Sans MT" pitchFamily="34" charset="0"/>
            </a:endParaRPr>
          </a:p>
          <a:p>
            <a:pPr marL="231775" lvl="0" indent="-231775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  <a:latin typeface="Gill Sans MT" pitchFamily="34" charset="0"/>
                <a:ea typeface="MS Mincho"/>
              </a:rPr>
              <a:t>Materials</a:t>
            </a:r>
            <a:endParaRPr lang="en-US" sz="1800" dirty="0" smtClean="0">
              <a:solidFill>
                <a:schemeClr val="tx1"/>
              </a:solidFill>
              <a:latin typeface="Gill Sans MT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latin typeface="Cambria"/>
              <a:ea typeface="Cambria"/>
              <a:cs typeface="Times New Roman"/>
            </a:endParaRPr>
          </a:p>
        </p:txBody>
      </p:sp>
      <p:sp>
        <p:nvSpPr>
          <p:cNvPr id="34" name="Right Arrow 33"/>
          <p:cNvSpPr/>
          <p:nvPr/>
        </p:nvSpPr>
        <p:spPr>
          <a:xfrm rot="1738999" flipH="1">
            <a:off x="5157976" y="3217876"/>
            <a:ext cx="2670828" cy="1536349"/>
          </a:xfrm>
          <a:prstGeom prst="rightArrow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7010400" y="3429000"/>
            <a:ext cx="2133600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200"/>
              </a:spcBef>
              <a:spcAft>
                <a:spcPts val="600"/>
              </a:spcAft>
            </a:pPr>
            <a:endParaRPr lang="en-GB" sz="1600" dirty="0" smtClean="0">
              <a:solidFill>
                <a:schemeClr val="tx1"/>
              </a:solidFill>
              <a:latin typeface="Gill Sans MT"/>
              <a:ea typeface="MS Mincho"/>
            </a:endParaRPr>
          </a:p>
          <a:p>
            <a:pPr marL="287338" indent="-287338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Gill Sans MT"/>
                <a:ea typeface="MS Mincho"/>
              </a:rPr>
              <a:t>Training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7338" indent="-2873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Gill Sans MT"/>
                <a:ea typeface="MS Mincho"/>
              </a:rPr>
              <a:t>Key Behaviours -messages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7338" indent="-2873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Gill Sans MT"/>
                <a:ea typeface="MS Mincho"/>
              </a:rPr>
              <a:t>Communication Materials 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7338" indent="-2873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Gill Sans MT"/>
                <a:ea typeface="MS Mincho"/>
              </a:rPr>
              <a:t>Social media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7338" indent="-2873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Gill Sans MT"/>
                <a:ea typeface="MS Mincho"/>
              </a:rPr>
              <a:t>Public Relations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7338" indent="-287338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Gill Sans MT" pitchFamily="34" charset="0"/>
                <a:ea typeface="MS Mincho"/>
              </a:rPr>
              <a:t>Advocacy</a:t>
            </a:r>
            <a:endParaRPr lang="en-US" sz="1600" dirty="0" smtClean="0">
              <a:solidFill>
                <a:schemeClr val="tx1"/>
              </a:solidFill>
              <a:latin typeface="Gill Sans MT" pitchFamily="34" charset="0"/>
            </a:endParaRPr>
          </a:p>
          <a:p>
            <a:pPr marL="287338" indent="-287338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Gill Sans MT" pitchFamily="34" charset="0"/>
                <a:ea typeface="Cambria"/>
                <a:cs typeface="Times New Roman"/>
              </a:rPr>
              <a:t>Website </a:t>
            </a:r>
          </a:p>
          <a:p>
            <a:pPr marL="287338" lvl="0" indent="-287338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Gill Sans MT" pitchFamily="34" charset="0"/>
                <a:ea typeface="Cambria" pitchFamily="18" charset="0"/>
                <a:cs typeface="Times New Roman" pitchFamily="18" charset="0"/>
              </a:rPr>
              <a:t>Peer education</a:t>
            </a:r>
            <a:r>
              <a:rPr lang="en-US" sz="1050" dirty="0" smtClean="0">
                <a:solidFill>
                  <a:schemeClr val="tx1"/>
                </a:solidFill>
                <a:latin typeface="Gill Sans MT" pitchFamily="34" charset="0"/>
                <a:cs typeface="Arial" pitchFamily="34" charset="0"/>
              </a:rPr>
              <a:t> </a:t>
            </a:r>
            <a:endParaRPr lang="en-US" sz="1600" dirty="0" smtClean="0">
              <a:solidFill>
                <a:schemeClr val="tx1"/>
              </a:solidFill>
              <a:latin typeface="Gill Sans MT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endParaRPr lang="en-US" sz="1600" dirty="0" smtClean="0">
              <a:solidFill>
                <a:schemeClr val="tx1"/>
              </a:solidFill>
              <a:latin typeface="Cambria"/>
              <a:ea typeface="Cambria"/>
              <a:cs typeface="Times New Roman"/>
            </a:endParaRPr>
          </a:p>
        </p:txBody>
      </p:sp>
      <p:sp>
        <p:nvSpPr>
          <p:cNvPr id="36" name="Right Arrow 35"/>
          <p:cNvSpPr/>
          <p:nvPr/>
        </p:nvSpPr>
        <p:spPr>
          <a:xfrm rot="10074194" flipH="1">
            <a:off x="1692331" y="3215776"/>
            <a:ext cx="2527008" cy="1874250"/>
          </a:xfrm>
          <a:prstGeom prst="rightArrow">
            <a:avLst/>
          </a:pr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228600" y="3276600"/>
            <a:ext cx="2133600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Gill Sans MT" pitchFamily="34" charset="0"/>
              </a:rPr>
              <a:t>Interpersonal Communication  </a:t>
            </a:r>
          </a:p>
          <a:p>
            <a:pPr marL="177800" lvl="0" indent="-1778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Gill Sans MT" pitchFamily="34" charset="0"/>
              </a:rPr>
              <a:t>Limited Mass Media </a:t>
            </a:r>
          </a:p>
          <a:p>
            <a:pPr marL="177800" lvl="0" indent="-1778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Gill Sans MT" pitchFamily="34" charset="0"/>
              </a:rPr>
              <a:t>Communication Materials</a:t>
            </a:r>
          </a:p>
          <a:p>
            <a:pPr marL="177800" lvl="0" indent="-1778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Gill Sans MT" pitchFamily="34" charset="0"/>
              </a:rPr>
              <a:t>Public Relations </a:t>
            </a:r>
            <a:r>
              <a:rPr lang="en-US" sz="1600" dirty="0" smtClean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nut 29"/>
          <p:cNvSpPr/>
          <p:nvPr/>
        </p:nvSpPr>
        <p:spPr bwMode="auto">
          <a:xfrm>
            <a:off x="3233058" y="2318658"/>
            <a:ext cx="2514600" cy="2481942"/>
          </a:xfrm>
          <a:prstGeom prst="donu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61" name="TextBox 35"/>
          <p:cNvSpPr txBox="1">
            <a:spLocks noChangeArrowheads="1"/>
          </p:cNvSpPr>
          <p:nvPr/>
        </p:nvSpPr>
        <p:spPr bwMode="auto">
          <a:xfrm>
            <a:off x="3967845" y="3194961"/>
            <a:ext cx="1066800" cy="571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Plain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Risk </a:t>
            </a:r>
          </a:p>
          <a:p>
            <a:pPr algn="ctr"/>
            <a:r>
              <a:rPr lang="en-US" sz="1400" b="1" dirty="0" smtClean="0">
                <a:latin typeface="Calibri" pitchFamily="34" charset="0"/>
              </a:rPr>
              <a:t>Audiences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37" name="Donut 36"/>
          <p:cNvSpPr/>
          <p:nvPr/>
        </p:nvSpPr>
        <p:spPr bwMode="auto">
          <a:xfrm>
            <a:off x="2667000" y="1752599"/>
            <a:ext cx="3657600" cy="3565071"/>
          </a:xfrm>
          <a:prstGeom prst="donut">
            <a:avLst>
              <a:gd name="adj" fmla="val 1625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063" name="TextBox 37"/>
          <p:cNvSpPr txBox="1">
            <a:spLocks noChangeArrowheads="1"/>
          </p:cNvSpPr>
          <p:nvPr/>
        </p:nvSpPr>
        <p:spPr bwMode="auto">
          <a:xfrm>
            <a:off x="3276600" y="2667000"/>
            <a:ext cx="2438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1</a:t>
            </a:r>
            <a:r>
              <a:rPr lang="en-US" sz="1400" b="1" baseline="30000" dirty="0" smtClean="0">
                <a:latin typeface="Calibri" pitchFamily="34" charset="0"/>
              </a:rPr>
              <a:t>st</a:t>
            </a:r>
            <a:r>
              <a:rPr lang="en-US" sz="1400" b="1" dirty="0" smtClean="0">
                <a:latin typeface="Calibri" pitchFamily="34" charset="0"/>
              </a:rPr>
              <a:t> Responders</a:t>
            </a:r>
          </a:p>
        </p:txBody>
      </p:sp>
      <p:sp>
        <p:nvSpPr>
          <p:cNvPr id="2064" name="TextBox 38"/>
          <p:cNvSpPr txBox="1">
            <a:spLocks noChangeArrowheads="1"/>
          </p:cNvSpPr>
          <p:nvPr/>
        </p:nvSpPr>
        <p:spPr bwMode="auto">
          <a:xfrm>
            <a:off x="3276600" y="20574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>
                <a:gd name="adj" fmla="val 10547769"/>
              </a:avLst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Business and Industry </a:t>
            </a:r>
          </a:p>
        </p:txBody>
      </p:sp>
      <p:sp>
        <p:nvSpPr>
          <p:cNvPr id="24" name="Donut 23"/>
          <p:cNvSpPr/>
          <p:nvPr/>
        </p:nvSpPr>
        <p:spPr bwMode="auto">
          <a:xfrm>
            <a:off x="2073730" y="1175658"/>
            <a:ext cx="4800600" cy="4724400"/>
          </a:xfrm>
          <a:prstGeom prst="donut">
            <a:avLst>
              <a:gd name="adj" fmla="val 1284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nut 26"/>
          <p:cNvSpPr/>
          <p:nvPr/>
        </p:nvSpPr>
        <p:spPr bwMode="auto">
          <a:xfrm>
            <a:off x="1524000" y="674916"/>
            <a:ext cx="5867400" cy="5791199"/>
          </a:xfrm>
          <a:prstGeom prst="donut">
            <a:avLst>
              <a:gd name="adj" fmla="val 9903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38"/>
          <p:cNvSpPr txBox="1">
            <a:spLocks noChangeArrowheads="1"/>
          </p:cNvSpPr>
          <p:nvPr/>
        </p:nvSpPr>
        <p:spPr bwMode="auto">
          <a:xfrm>
            <a:off x="3347356" y="876303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National Environment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18" name="TextBox 38"/>
          <p:cNvSpPr txBox="1">
            <a:spLocks noChangeArrowheads="1"/>
          </p:cNvSpPr>
          <p:nvPr/>
        </p:nvSpPr>
        <p:spPr bwMode="auto">
          <a:xfrm>
            <a:off x="2971801" y="1447800"/>
            <a:ext cx="2971800" cy="1981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Up">
              <a:avLst>
                <a:gd name="adj" fmla="val 10834496"/>
              </a:avLst>
            </a:prstTxWarp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</a:rPr>
              <a:t>Community, Services, Products</a:t>
            </a:r>
          </a:p>
        </p:txBody>
      </p:sp>
      <p:sp>
        <p:nvSpPr>
          <p:cNvPr id="19" name="TextBox 37"/>
          <p:cNvSpPr txBox="1">
            <a:spLocks noChangeArrowheads="1"/>
          </p:cNvSpPr>
          <p:nvPr/>
        </p:nvSpPr>
        <p:spPr bwMode="auto">
          <a:xfrm>
            <a:off x="3429000" y="2514600"/>
            <a:ext cx="2182587" cy="195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370752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Partners, Family, Peers, HCW, Volunteers, Peer groups</a:t>
            </a:r>
          </a:p>
        </p:txBody>
      </p:sp>
      <p:sp>
        <p:nvSpPr>
          <p:cNvPr id="20" name="TextBox 37"/>
          <p:cNvSpPr txBox="1">
            <a:spLocks noChangeArrowheads="1"/>
          </p:cNvSpPr>
          <p:nvPr/>
        </p:nvSpPr>
        <p:spPr bwMode="auto">
          <a:xfrm>
            <a:off x="3352800" y="3048000"/>
            <a:ext cx="2247903" cy="195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370752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Employers, Managers</a:t>
            </a:r>
          </a:p>
        </p:txBody>
      </p:sp>
      <p:sp>
        <p:nvSpPr>
          <p:cNvPr id="21" name="TextBox 37"/>
          <p:cNvSpPr txBox="1">
            <a:spLocks noChangeArrowheads="1"/>
          </p:cNvSpPr>
          <p:nvPr/>
        </p:nvSpPr>
        <p:spPr bwMode="auto">
          <a:xfrm>
            <a:off x="2514600" y="3439884"/>
            <a:ext cx="385898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277978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Policy, Regulations, Religion, Economics, Political</a:t>
            </a:r>
          </a:p>
        </p:txBody>
      </p:sp>
      <p:sp>
        <p:nvSpPr>
          <p:cNvPr id="22" name="TextBox 37"/>
          <p:cNvSpPr txBox="1">
            <a:spLocks noChangeArrowheads="1"/>
          </p:cNvSpPr>
          <p:nvPr/>
        </p:nvSpPr>
        <p:spPr bwMode="auto">
          <a:xfrm>
            <a:off x="2514600" y="2073729"/>
            <a:ext cx="390797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ArchDown">
              <a:avLst>
                <a:gd name="adj" fmla="val 21277978"/>
              </a:avLst>
            </a:prstTxWarp>
            <a:spAutoFit/>
          </a:bodyPr>
          <a:lstStyle/>
          <a:p>
            <a:pPr algn="ctr"/>
            <a:r>
              <a:rPr lang="en-US" sz="1200" b="1" dirty="0" smtClean="0">
                <a:latin typeface="Calibri" pitchFamily="34" charset="0"/>
              </a:rPr>
              <a:t>Community Leaders, Pharmacies, Traditional Healer, District Officials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smtClean="0">
                <a:ln w="18415" cap="flat" cmpd="sng" algn="ctr">
                  <a:solidFill>
                    <a:srgbClr val="FFFFFF">
                      <a:alpha val="2000"/>
                    </a:srgbClr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/>
                <a:cs typeface="Calibri"/>
              </a:rPr>
              <a:t>Malaria and Dengue Audiences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193</Words>
  <Application>Microsoft Office PowerPoint</Application>
  <PresentationFormat>On-screen Show (4:3)</PresentationFormat>
  <Paragraphs>57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dbennett</cp:lastModifiedBy>
  <cp:revision>166</cp:revision>
  <cp:lastPrinted>2010-11-19T10:12:08Z</cp:lastPrinted>
  <dcterms:created xsi:type="dcterms:W3CDTF">2010-11-19T10:11:18Z</dcterms:created>
  <dcterms:modified xsi:type="dcterms:W3CDTF">2010-11-29T14:33:30Z</dcterms:modified>
</cp:coreProperties>
</file>